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/>
    <p:restoredTop sz="94757"/>
  </p:normalViewPr>
  <p:slideViewPr>
    <p:cSldViewPr snapToGrid="0">
      <p:cViewPr varScale="1">
        <p:scale>
          <a:sx n="82" d="100"/>
          <a:sy n="82" d="100"/>
        </p:scale>
        <p:origin x="7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3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9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8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9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0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6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9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.colbourne@st-james-rusholme.manchester.sch.u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jamesmanchester.co.uk/year-2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195A83-AA4F-FE4B-AFEA-5A5576C39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ed pencils inside a pencil holder which is on top of a wood table">
            <a:extLst>
              <a:ext uri="{FF2B5EF4-FFF2-40B4-BE49-F238E27FC236}">
                <a16:creationId xmlns:a16="http://schemas.microsoft.com/office/drawing/2014/main" id="{FF3A4C96-F406-851E-881B-C65B98B8D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2D201-DBBD-D8EE-C286-06F8920ED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389" y="1826096"/>
            <a:ext cx="3149221" cy="2142699"/>
          </a:xfrm>
        </p:spPr>
        <p:txBody>
          <a:bodyPr anchor="ctr">
            <a:normAutofit/>
          </a:bodyPr>
          <a:lstStyle/>
          <a:p>
            <a:pPr algn="ctr"/>
            <a:r>
              <a:rPr lang="en-GB" sz="4800" b="1" dirty="0"/>
              <a:t>Welcome to Year 2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8826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323FF-A245-5927-CA71-3A32088364A2}"/>
              </a:ext>
            </a:extLst>
          </p:cNvPr>
          <p:cNvSpPr txBox="1"/>
          <p:nvPr/>
        </p:nvSpPr>
        <p:spPr>
          <a:xfrm>
            <a:off x="4157593" y="3968795"/>
            <a:ext cx="3876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Miss Colbourne</a:t>
            </a:r>
          </a:p>
          <a:p>
            <a:pPr algn="ctr"/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Mrs Hardie</a:t>
            </a:r>
          </a:p>
          <a:p>
            <a:pPr algn="ctr"/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Mr Low</a:t>
            </a:r>
          </a:p>
        </p:txBody>
      </p:sp>
    </p:spTree>
    <p:extLst>
      <p:ext uri="{BB962C8B-B14F-4D97-AF65-F5344CB8AC3E}">
        <p14:creationId xmlns:p14="http://schemas.microsoft.com/office/powerpoint/2010/main" val="42658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5C8D-D8D7-A952-79C0-A5AB909B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315939"/>
            <a:ext cx="9076329" cy="1064277"/>
          </a:xfrm>
        </p:spPr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4733A-BD57-6135-00FB-C6A52A85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1380216"/>
            <a:ext cx="9076329" cy="5477783"/>
          </a:xfrm>
        </p:spPr>
        <p:txBody>
          <a:bodyPr>
            <a:normAutofit/>
          </a:bodyPr>
          <a:lstStyle/>
          <a:p>
            <a:r>
              <a:rPr lang="en-GB" sz="2400" b="1" dirty="0"/>
              <a:t>Celebration Assembly: </a:t>
            </a:r>
            <a:r>
              <a:rPr lang="en-GB" sz="2400" dirty="0"/>
              <a:t>On a Friday morning, 4 children from each class are awarded certificates:</a:t>
            </a:r>
          </a:p>
          <a:p>
            <a:pPr lvl="2"/>
            <a:r>
              <a:rPr lang="en-GB" sz="2400" b="1" dirty="0"/>
              <a:t>Bee Kind Award</a:t>
            </a:r>
          </a:p>
          <a:p>
            <a:pPr lvl="2"/>
            <a:r>
              <a:rPr lang="en-GB" sz="2400" b="1" dirty="0"/>
              <a:t>2x Star Awards</a:t>
            </a:r>
          </a:p>
          <a:p>
            <a:pPr lvl="2"/>
            <a:r>
              <a:rPr lang="en-GB" sz="2400" b="1" dirty="0"/>
              <a:t>1x Headteacher Award</a:t>
            </a:r>
            <a:endParaRPr lang="en-GB" sz="2400" dirty="0"/>
          </a:p>
          <a:p>
            <a:r>
              <a:rPr lang="en-GB" sz="2400" b="1" dirty="0"/>
              <a:t>Behaviour policy: </a:t>
            </a:r>
            <a:r>
              <a:rPr lang="en-GB" sz="2400" dirty="0"/>
              <a:t>For non-positive behaviour, children are provided with a warning, if the behaviour continues children will receive either a yellow or red card:</a:t>
            </a:r>
            <a:endParaRPr lang="en-GB" sz="2200" dirty="0"/>
          </a:p>
          <a:p>
            <a:pPr lvl="2"/>
            <a:r>
              <a:rPr lang="en-GB" sz="2400" dirty="0"/>
              <a:t>Yellow: miss 5 minutes of break time whilst reflecting on behaviour with class teacher.</a:t>
            </a:r>
          </a:p>
          <a:p>
            <a:pPr lvl="2"/>
            <a:r>
              <a:rPr lang="en-GB" sz="2400" dirty="0"/>
              <a:t>Red: miss 5 minutes of break time whilst reflecting on behaviour with SLT and parents are informed.</a:t>
            </a:r>
          </a:p>
        </p:txBody>
      </p:sp>
      <p:pic>
        <p:nvPicPr>
          <p:cNvPr id="3074" name="Picture 2" descr="Printable Congratulations Certificate Template">
            <a:extLst>
              <a:ext uri="{FF2B5EF4-FFF2-40B4-BE49-F238E27FC236}">
                <a16:creationId xmlns:a16="http://schemas.microsoft.com/office/drawing/2014/main" id="{DB8C3BC3-3F25-B8BA-4242-0DA3B3AE9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t="-4905" r="-2091" b="25040"/>
          <a:stretch/>
        </p:blipFill>
        <p:spPr bwMode="auto">
          <a:xfrm>
            <a:off x="9210906" y="-539958"/>
            <a:ext cx="2542478" cy="2731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ellow-card suspensions in football: Correct me if I'm wrong, but… | Sports  Shorts">
            <a:extLst>
              <a:ext uri="{FF2B5EF4-FFF2-40B4-BE49-F238E27FC236}">
                <a16:creationId xmlns:a16="http://schemas.microsoft.com/office/drawing/2014/main" id="{9896F451-7FA7-81BC-7AED-817DD37C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72130" y="2617894"/>
            <a:ext cx="2567129" cy="17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1579-40F3-AE7D-6D86-E269F520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63062-E264-21F8-67A6-4D979E42C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l.colbourne@st-james-rusholme.manchester.sch.uk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2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2C26C-3C88-E1D7-1192-EF92D61F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649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u="sng" dirty="0"/>
              <a:t>Information &amp; Notices</a:t>
            </a: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139428-D94D-A3AA-E4B7-3D8A9A6B9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7"/>
          </a:xfrm>
        </p:spPr>
        <p:txBody>
          <a:bodyPr>
            <a:normAutofit/>
          </a:bodyPr>
          <a:lstStyle/>
          <a:p>
            <a:r>
              <a:rPr lang="en-US" sz="3600" dirty="0"/>
              <a:t>Year 2 class page on the school website:</a:t>
            </a:r>
          </a:p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err="1">
                <a:hlinkClick r:id="rId2"/>
              </a:rPr>
              <a:t>www.stjamesmanchester.co.uk</a:t>
            </a:r>
            <a:r>
              <a:rPr lang="en-US" sz="2800" dirty="0">
                <a:hlinkClick r:id="rId2"/>
              </a:rPr>
              <a:t>/year-2.html</a:t>
            </a:r>
            <a:endParaRPr lang="en-GB" sz="1800" dirty="0"/>
          </a:p>
        </p:txBody>
      </p:sp>
      <p:pic>
        <p:nvPicPr>
          <p:cNvPr id="6" name="Content Placeholder 5" descr="A screenshot of a school&#10;&#10;Description automatically generated">
            <a:extLst>
              <a:ext uri="{FF2B5EF4-FFF2-40B4-BE49-F238E27FC236}">
                <a16:creationId xmlns:a16="http://schemas.microsoft.com/office/drawing/2014/main" id="{4B3961D5-FFE0-24FC-B0A0-C039A2508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6129" y="123568"/>
            <a:ext cx="6787029" cy="6610864"/>
          </a:xfrm>
        </p:spPr>
      </p:pic>
    </p:spTree>
    <p:extLst>
      <p:ext uri="{BB962C8B-B14F-4D97-AF65-F5344CB8AC3E}">
        <p14:creationId xmlns:p14="http://schemas.microsoft.com/office/powerpoint/2010/main" val="32857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5DCA-326C-60A7-8697-89B03DA7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96" y="213138"/>
            <a:ext cx="9076329" cy="1064277"/>
          </a:xfrm>
        </p:spPr>
        <p:txBody>
          <a:bodyPr/>
          <a:lstStyle/>
          <a:p>
            <a:r>
              <a:rPr lang="en-GB" dirty="0"/>
              <a:t>Timetable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E3D577-A0CC-4BA1-E3FB-62907E851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985122"/>
              </p:ext>
            </p:extLst>
          </p:nvPr>
        </p:nvGraphicFramePr>
        <p:xfrm>
          <a:off x="450166" y="1277415"/>
          <a:ext cx="10957775" cy="48307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4797">
                  <a:extLst>
                    <a:ext uri="{9D8B030D-6E8A-4147-A177-3AD203B41FA5}">
                      <a16:colId xmlns:a16="http://schemas.microsoft.com/office/drawing/2014/main" val="1215829387"/>
                    </a:ext>
                  </a:extLst>
                </a:gridCol>
                <a:gridCol w="913370">
                  <a:extLst>
                    <a:ext uri="{9D8B030D-6E8A-4147-A177-3AD203B41FA5}">
                      <a16:colId xmlns:a16="http://schemas.microsoft.com/office/drawing/2014/main" val="1520875968"/>
                    </a:ext>
                  </a:extLst>
                </a:gridCol>
                <a:gridCol w="999137">
                  <a:extLst>
                    <a:ext uri="{9D8B030D-6E8A-4147-A177-3AD203B41FA5}">
                      <a16:colId xmlns:a16="http://schemas.microsoft.com/office/drawing/2014/main" val="4099632514"/>
                    </a:ext>
                  </a:extLst>
                </a:gridCol>
                <a:gridCol w="1058076">
                  <a:extLst>
                    <a:ext uri="{9D8B030D-6E8A-4147-A177-3AD203B41FA5}">
                      <a16:colId xmlns:a16="http://schemas.microsoft.com/office/drawing/2014/main" val="3646101407"/>
                    </a:ext>
                  </a:extLst>
                </a:gridCol>
                <a:gridCol w="842087">
                  <a:extLst>
                    <a:ext uri="{9D8B030D-6E8A-4147-A177-3AD203B41FA5}">
                      <a16:colId xmlns:a16="http://schemas.microsoft.com/office/drawing/2014/main" val="601335912"/>
                    </a:ext>
                  </a:extLst>
                </a:gridCol>
                <a:gridCol w="1111355">
                  <a:extLst>
                    <a:ext uri="{9D8B030D-6E8A-4147-A177-3AD203B41FA5}">
                      <a16:colId xmlns:a16="http://schemas.microsoft.com/office/drawing/2014/main" val="3381933148"/>
                    </a:ext>
                  </a:extLst>
                </a:gridCol>
                <a:gridCol w="908671">
                  <a:extLst>
                    <a:ext uri="{9D8B030D-6E8A-4147-A177-3AD203B41FA5}">
                      <a16:colId xmlns:a16="http://schemas.microsoft.com/office/drawing/2014/main" val="2692278279"/>
                    </a:ext>
                  </a:extLst>
                </a:gridCol>
                <a:gridCol w="783275">
                  <a:extLst>
                    <a:ext uri="{9D8B030D-6E8A-4147-A177-3AD203B41FA5}">
                      <a16:colId xmlns:a16="http://schemas.microsoft.com/office/drawing/2014/main" val="1984385342"/>
                    </a:ext>
                  </a:extLst>
                </a:gridCol>
                <a:gridCol w="1041839">
                  <a:extLst>
                    <a:ext uri="{9D8B030D-6E8A-4147-A177-3AD203B41FA5}">
                      <a16:colId xmlns:a16="http://schemas.microsoft.com/office/drawing/2014/main" val="3517955768"/>
                    </a:ext>
                  </a:extLst>
                </a:gridCol>
                <a:gridCol w="834608">
                  <a:extLst>
                    <a:ext uri="{9D8B030D-6E8A-4147-A177-3AD203B41FA5}">
                      <a16:colId xmlns:a16="http://schemas.microsoft.com/office/drawing/2014/main" val="1275254017"/>
                    </a:ext>
                  </a:extLst>
                </a:gridCol>
                <a:gridCol w="1061423">
                  <a:extLst>
                    <a:ext uri="{9D8B030D-6E8A-4147-A177-3AD203B41FA5}">
                      <a16:colId xmlns:a16="http://schemas.microsoft.com/office/drawing/2014/main" val="3714888270"/>
                    </a:ext>
                  </a:extLst>
                </a:gridCol>
                <a:gridCol w="999137">
                  <a:extLst>
                    <a:ext uri="{9D8B030D-6E8A-4147-A177-3AD203B41FA5}">
                      <a16:colId xmlns:a16="http://schemas.microsoft.com/office/drawing/2014/main" val="3496164456"/>
                    </a:ext>
                  </a:extLst>
                </a:gridCol>
              </a:tblGrid>
              <a:tr h="289509"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9.05 – 10.00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10.00 – 10.30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10.30 - 10.45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10.45 - 11.00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11.00 – 12.00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12.00 - 13.00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13.05 - 14.00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14.00 - 14.15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14.15 - 15.00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15.00 - 15.20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24252"/>
                  </a:ext>
                </a:extLst>
              </a:tr>
              <a:tr h="2895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11 - 11.30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11.30 - 12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125587"/>
                  </a:ext>
                </a:extLst>
              </a:tr>
              <a:tr h="84467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Mon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English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Phonics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Assembly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Play time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Maths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Lunch time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3"/>
                          </a:solidFill>
                        </a:rPr>
                        <a:t>Art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Play time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3"/>
                          </a:solidFill>
                        </a:rPr>
                        <a:t>Geography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1222854"/>
                  </a:ext>
                </a:extLst>
              </a:tr>
              <a:tr h="84467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Tues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English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Assembly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Phonics</a:t>
                      </a:r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Guided Reading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0977857"/>
                  </a:ext>
                </a:extLst>
              </a:tr>
              <a:tr h="84467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Wed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Spanish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Assembly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Maths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Maths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Outdoor Games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Guided Reading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Indoor PE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6514492"/>
                  </a:ext>
                </a:extLst>
              </a:tr>
              <a:tr h="84467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Thurs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English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Assembly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Phonics</a:t>
                      </a:r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Computing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Practise Reading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9008437"/>
                  </a:ext>
                </a:extLst>
              </a:tr>
              <a:tr h="8424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Fri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Assembly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English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Maths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Maths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Phonics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Music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PSHE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Golden Time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6979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0CA198-F37B-89D1-A722-A90C86319D1E}"/>
              </a:ext>
            </a:extLst>
          </p:cNvPr>
          <p:cNvSpPr txBox="1"/>
          <p:nvPr/>
        </p:nvSpPr>
        <p:spPr>
          <a:xfrm>
            <a:off x="9155846" y="6079813"/>
            <a:ext cx="265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</a:t>
            </a:r>
            <a:r>
              <a:rPr lang="en-GB" dirty="0">
                <a:solidFill>
                  <a:srgbClr val="0070C0"/>
                </a:solidFill>
              </a:rPr>
              <a:t>Blue</a:t>
            </a:r>
            <a:r>
              <a:rPr lang="en-GB" dirty="0"/>
              <a:t> = Taught by Mr Low</a:t>
            </a:r>
          </a:p>
        </p:txBody>
      </p:sp>
    </p:spTree>
    <p:extLst>
      <p:ext uri="{BB962C8B-B14F-4D97-AF65-F5344CB8AC3E}">
        <p14:creationId xmlns:p14="http://schemas.microsoft.com/office/powerpoint/2010/main" val="33994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2473-3532-4EC5-3E42-54086F26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245909"/>
            <a:ext cx="9076329" cy="1064277"/>
          </a:xfrm>
        </p:spPr>
        <p:txBody>
          <a:bodyPr/>
          <a:lstStyle/>
          <a:p>
            <a:r>
              <a:rPr lang="en-GB" dirty="0"/>
              <a:t>What to bring to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0A1-7A11-F3C0-CC57-6CB1DF8D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1310186"/>
            <a:ext cx="10006056" cy="4609743"/>
          </a:xfrm>
        </p:spPr>
        <p:txBody>
          <a:bodyPr>
            <a:normAutofit/>
          </a:bodyPr>
          <a:lstStyle/>
          <a:p>
            <a:r>
              <a:rPr lang="en-GB" sz="2800" dirty="0"/>
              <a:t>Book bag – with all reading books </a:t>
            </a:r>
          </a:p>
          <a:p>
            <a:r>
              <a:rPr lang="en-GB" sz="2800" dirty="0"/>
              <a:t>Water </a:t>
            </a:r>
            <a:r>
              <a:rPr lang="en-GB" sz="2800" dirty="0" smtClean="0"/>
              <a:t>bottle</a:t>
            </a:r>
            <a:r>
              <a:rPr lang="en-GB" dirty="0" smtClean="0"/>
              <a:t> (please keep out of book bags)</a:t>
            </a:r>
            <a:endParaRPr lang="en-GB" sz="2800" dirty="0"/>
          </a:p>
          <a:p>
            <a:r>
              <a:rPr lang="en-GB" sz="2800" dirty="0"/>
              <a:t>Packed lunch</a:t>
            </a:r>
          </a:p>
          <a:p>
            <a:endParaRPr lang="en-GB" sz="2800" dirty="0"/>
          </a:p>
          <a:p>
            <a:r>
              <a:rPr lang="en-GB" sz="2800" dirty="0"/>
              <a:t>Do not need to bring fruit. </a:t>
            </a:r>
          </a:p>
          <a:p>
            <a:r>
              <a:rPr lang="en-GB" sz="2800" dirty="0"/>
              <a:t>Please do not bring large backpacks as we have limited space.</a:t>
            </a:r>
          </a:p>
          <a:p>
            <a:r>
              <a:rPr lang="en-GB" sz="2800" dirty="0"/>
              <a:t>Please do not bring any other personal belongings, e.g., toys, stationery, </a:t>
            </a:r>
            <a:r>
              <a:rPr lang="en-GB" sz="2800" dirty="0" smtClean="0"/>
              <a:t>jewellery, stickers.</a:t>
            </a:r>
            <a:endParaRPr lang="en-GB" sz="2800" dirty="0"/>
          </a:p>
        </p:txBody>
      </p:sp>
      <p:pic>
        <p:nvPicPr>
          <p:cNvPr id="6146" name="Picture 2" descr="Heavyweight School Bags - Pack of 25. Assorted Colours | Pencil Cases &amp; Zip  Wallets | YPO">
            <a:extLst>
              <a:ext uri="{FF2B5EF4-FFF2-40B4-BE49-F238E27FC236}">
                <a16:creationId xmlns:a16="http://schemas.microsoft.com/office/drawing/2014/main" id="{EA094229-15BD-765C-D07C-31FF21AA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01" y="778047"/>
            <a:ext cx="3947073" cy="39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est water bottle for kids: Leak proof styles for their school bags | The  Independent">
            <a:extLst>
              <a:ext uri="{FF2B5EF4-FFF2-40B4-BE49-F238E27FC236}">
                <a16:creationId xmlns:a16="http://schemas.microsoft.com/office/drawing/2014/main" id="{51D5AD0C-CE91-180C-74FC-7A730F37F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0" r="31550"/>
          <a:stretch/>
        </p:blipFill>
        <p:spPr bwMode="auto">
          <a:xfrm>
            <a:off x="11001815" y="2229517"/>
            <a:ext cx="1190185" cy="23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unch Bag with Bottle - Space | Cheap Kids Lunch Boxes | B&amp;M">
            <a:extLst>
              <a:ext uri="{FF2B5EF4-FFF2-40B4-BE49-F238E27FC236}">
                <a16:creationId xmlns:a16="http://schemas.microsoft.com/office/drawing/2014/main" id="{1292524E-22DC-051D-8F76-A2E03110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075" y="-21265"/>
            <a:ext cx="1963447" cy="19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2473-3532-4EC5-3E42-54086F26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291052"/>
            <a:ext cx="9196928" cy="1060704"/>
          </a:xfrm>
        </p:spPr>
        <p:txBody>
          <a:bodyPr/>
          <a:lstStyle/>
          <a:p>
            <a:r>
              <a:rPr lang="en-GB" dirty="0"/>
              <a:t>Uniform – please label </a:t>
            </a:r>
            <a:r>
              <a:rPr lang="en-GB" b="1" dirty="0"/>
              <a:t>all</a:t>
            </a:r>
            <a:r>
              <a:rPr lang="en-GB" dirty="0"/>
              <a:t> belongings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D3ADB-3985-E6C8-BFC1-ECFCA6328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16" y="1351756"/>
            <a:ext cx="4445899" cy="501938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dirty="0"/>
              <a:t>Everyday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0A1-7A11-F3C0-CC57-6CB1DF8D3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1988700"/>
            <a:ext cx="4446642" cy="5029936"/>
          </a:xfrm>
        </p:spPr>
        <p:txBody>
          <a:bodyPr>
            <a:normAutofit/>
          </a:bodyPr>
          <a:lstStyle/>
          <a:p>
            <a:r>
              <a:rPr lang="en-GB" sz="2800" dirty="0"/>
              <a:t>Black trousers or skirt</a:t>
            </a:r>
          </a:p>
          <a:p>
            <a:r>
              <a:rPr lang="en-GB" sz="2800" dirty="0"/>
              <a:t>Black shoes</a:t>
            </a:r>
          </a:p>
          <a:p>
            <a:r>
              <a:rPr lang="en-GB" sz="2800" dirty="0"/>
              <a:t>Shirts or polo top – blue, white or yellow</a:t>
            </a:r>
          </a:p>
          <a:p>
            <a:r>
              <a:rPr lang="en-GB" sz="2800" dirty="0"/>
              <a:t>School jumper or cardigan – Royal Blue </a:t>
            </a:r>
          </a:p>
          <a:p>
            <a:endParaRPr lang="en-GB" sz="2800" dirty="0"/>
          </a:p>
          <a:p>
            <a:r>
              <a:rPr lang="en-GB" sz="2800" dirty="0"/>
              <a:t>Please no jewellery (unless for religious reasons)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DE87D-AD8A-FB1E-00D0-C8B85E90B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9311" y="1365366"/>
            <a:ext cx="4467794" cy="501938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dirty="0"/>
              <a:t>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3A564-015F-9F0F-5A71-2EC85D5FD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0868" y="1988700"/>
            <a:ext cx="5132534" cy="5029936"/>
          </a:xfrm>
        </p:spPr>
        <p:txBody>
          <a:bodyPr>
            <a:normAutofit/>
          </a:bodyPr>
          <a:lstStyle/>
          <a:p>
            <a:r>
              <a:rPr lang="en-GB" sz="2800" dirty="0"/>
              <a:t>Black bottoms – jogging bottoms, leggings, shorts</a:t>
            </a:r>
          </a:p>
          <a:p>
            <a:r>
              <a:rPr lang="en-GB" sz="2800" dirty="0"/>
              <a:t>White top or t-shirt</a:t>
            </a:r>
          </a:p>
          <a:p>
            <a:r>
              <a:rPr lang="en-GB" sz="2800" dirty="0"/>
              <a:t>Trainers or outdoor shoes</a:t>
            </a:r>
          </a:p>
          <a:p>
            <a:endParaRPr lang="en-GB" sz="2800" dirty="0"/>
          </a:p>
          <a:p>
            <a:r>
              <a:rPr lang="en-GB" sz="2800" dirty="0"/>
              <a:t>Please no hoodies</a:t>
            </a:r>
          </a:p>
          <a:p>
            <a:r>
              <a:rPr lang="en-GB" sz="2800" dirty="0"/>
              <a:t>PE kits are kept in school in a </a:t>
            </a:r>
            <a:r>
              <a:rPr lang="en-GB" sz="2800" dirty="0" smtClean="0"/>
              <a:t>small, labelled </a:t>
            </a:r>
            <a:r>
              <a:rPr lang="en-GB" sz="2800" dirty="0"/>
              <a:t>bag and will be sent home every half term.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4FC907-A08D-809C-506F-3D64C273A0D3}"/>
              </a:ext>
            </a:extLst>
          </p:cNvPr>
          <p:cNvSpPr/>
          <p:nvPr/>
        </p:nvSpPr>
        <p:spPr>
          <a:xfrm>
            <a:off x="9859657" y="3160291"/>
            <a:ext cx="2332343" cy="2332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Wednesdays PM</a:t>
            </a:r>
          </a:p>
        </p:txBody>
      </p:sp>
    </p:spTree>
    <p:extLst>
      <p:ext uri="{BB962C8B-B14F-4D97-AF65-F5344CB8AC3E}">
        <p14:creationId xmlns:p14="http://schemas.microsoft.com/office/powerpoint/2010/main" val="33155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81D1-5037-7B0C-46C1-0C34F1E5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268215"/>
            <a:ext cx="9076329" cy="1064277"/>
          </a:xfrm>
        </p:spPr>
        <p:txBody>
          <a:bodyPr/>
          <a:lstStyle/>
          <a:p>
            <a:r>
              <a:rPr lang="en-GB" dirty="0"/>
              <a:t>What we are learning this half term: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8E73C-3393-9ABB-7382-6CCE5FA21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4" y="1533214"/>
            <a:ext cx="4630429" cy="4670979"/>
          </a:xfrm>
        </p:spPr>
        <p:txBody>
          <a:bodyPr>
            <a:normAutofit/>
          </a:bodyPr>
          <a:lstStyle/>
          <a:p>
            <a:r>
              <a:rPr lang="en-GB" sz="2400" b="1" dirty="0"/>
              <a:t>Phonics: </a:t>
            </a:r>
            <a:r>
              <a:rPr lang="en-GB" sz="2400" dirty="0"/>
              <a:t>Summer 2; Phase 5 </a:t>
            </a:r>
            <a:endParaRPr lang="en-GB" sz="2400" b="1" dirty="0"/>
          </a:p>
          <a:p>
            <a:r>
              <a:rPr lang="en-GB" sz="2400" b="1" dirty="0"/>
              <a:t>English: </a:t>
            </a:r>
            <a:r>
              <a:rPr lang="en-GB" sz="2400" dirty="0"/>
              <a:t>Description writing,</a:t>
            </a: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	     Instructions</a:t>
            </a:r>
          </a:p>
          <a:p>
            <a:r>
              <a:rPr lang="en-GB" sz="2400" b="1" dirty="0"/>
              <a:t>Maths: </a:t>
            </a:r>
            <a:r>
              <a:rPr lang="en-GB" sz="2400" dirty="0"/>
              <a:t>Place value, Shape,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	   Addition &amp; Subtraction</a:t>
            </a:r>
          </a:p>
          <a:p>
            <a:r>
              <a:rPr lang="en-GB" sz="2400" b="1" dirty="0"/>
              <a:t>RE: </a:t>
            </a:r>
            <a:r>
              <a:rPr lang="en-GB" sz="2400" dirty="0"/>
              <a:t>Who is Muslim and how do     	they live?</a:t>
            </a:r>
          </a:p>
          <a:p>
            <a:r>
              <a:rPr lang="en-GB" sz="2400" b="1" dirty="0"/>
              <a:t>Music: </a:t>
            </a:r>
            <a:r>
              <a:rPr lang="en-GB" sz="2400" dirty="0"/>
              <a:t>Hands, Feet, Heart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Art:</a:t>
            </a:r>
            <a:r>
              <a:rPr lang="en-GB" sz="2400" b="1" dirty="0"/>
              <a:t> </a:t>
            </a:r>
            <a:r>
              <a:rPr lang="en-GB" sz="2400" dirty="0"/>
              <a:t>Landscapes and Cityscapes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A9D51-107E-ACFE-6651-AF35D84BC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3" y="1533213"/>
            <a:ext cx="4840368" cy="46709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b="1" dirty="0">
                <a:solidFill>
                  <a:schemeClr val="tx1"/>
                </a:solidFill>
              </a:rPr>
              <a:t>Science:</a:t>
            </a:r>
            <a:r>
              <a:rPr lang="en-GB" sz="2400" b="1" dirty="0"/>
              <a:t> </a:t>
            </a:r>
            <a:r>
              <a:rPr lang="en-GB" sz="2400" dirty="0"/>
              <a:t>Use of Everyday Materials</a:t>
            </a:r>
            <a:endParaRPr lang="en-GB" sz="2400" b="1" dirty="0"/>
          </a:p>
          <a:p>
            <a:r>
              <a:rPr lang="en-GB" sz="2400" b="1" dirty="0">
                <a:solidFill>
                  <a:schemeClr val="tx1"/>
                </a:solidFill>
              </a:rPr>
              <a:t>Indoor PE: </a:t>
            </a:r>
            <a:r>
              <a:rPr lang="en-GB" sz="2400" dirty="0"/>
              <a:t>Dance - Water	          </a:t>
            </a:r>
            <a:endParaRPr lang="en-GB" sz="2400" b="1" dirty="0"/>
          </a:p>
          <a:p>
            <a:r>
              <a:rPr lang="en-GB" sz="2400" b="1" i="0" u="none" strike="noStrike" dirty="0">
                <a:effectLst/>
              </a:rPr>
              <a:t>Outdoor PE:</a:t>
            </a:r>
            <a:r>
              <a:rPr lang="en-GB" sz="2400" b="0" i="0" u="none" strike="noStrike" dirty="0">
                <a:effectLst/>
              </a:rPr>
              <a:t> </a:t>
            </a:r>
            <a:r>
              <a:rPr lang="en-GB" sz="2400" dirty="0"/>
              <a:t>Dodg</a:t>
            </a:r>
            <a:r>
              <a:rPr lang="en-GB" sz="2400" b="0" i="0" u="none" strike="noStrike" dirty="0">
                <a:effectLst/>
              </a:rPr>
              <a:t>ing</a:t>
            </a:r>
          </a:p>
          <a:p>
            <a:r>
              <a:rPr lang="en-GB" sz="2400" b="1" dirty="0">
                <a:solidFill>
                  <a:srgbClr val="2A2A2A"/>
                </a:solidFill>
              </a:rPr>
              <a:t>Computing: </a:t>
            </a:r>
            <a:r>
              <a:rPr lang="en-GB" sz="2400" dirty="0">
                <a:solidFill>
                  <a:srgbClr val="2A2A2A"/>
                </a:solidFill>
              </a:rPr>
              <a:t>Presentations</a:t>
            </a:r>
            <a:r>
              <a:rPr lang="en-GB" sz="2400" dirty="0"/>
              <a:t>	</a:t>
            </a:r>
          </a:p>
          <a:p>
            <a:r>
              <a:rPr lang="en-GB" sz="2400" b="1" i="0" u="none" strike="noStrike" dirty="0">
                <a:solidFill>
                  <a:srgbClr val="2A2A2A"/>
                </a:solidFill>
                <a:effectLst/>
              </a:rPr>
              <a:t>PSHE:</a:t>
            </a:r>
            <a:r>
              <a:rPr lang="en-GB" sz="2400" b="0" i="0" u="none" strike="noStrike" dirty="0">
                <a:solidFill>
                  <a:srgbClr val="2A2A2A"/>
                </a:solidFill>
                <a:effectLst/>
              </a:rPr>
              <a:t> Mental and Emotional </a:t>
            </a:r>
            <a:r>
              <a:rPr lang="en-GB" sz="2400" dirty="0">
                <a:solidFill>
                  <a:srgbClr val="2A2A2A"/>
                </a:solidFill>
              </a:rPr>
              <a:t>		      </a:t>
            </a:r>
            <a:r>
              <a:rPr lang="en-GB" sz="2400" b="0" i="0" u="none" strike="noStrike" dirty="0">
                <a:solidFill>
                  <a:srgbClr val="2A2A2A"/>
                </a:solidFill>
                <a:effectLst/>
              </a:rPr>
              <a:t>Health</a:t>
            </a:r>
            <a:endParaRPr lang="en-GB" sz="2400" b="1" dirty="0">
              <a:solidFill>
                <a:srgbClr val="2A2A2A"/>
              </a:solidFill>
            </a:endParaRPr>
          </a:p>
          <a:p>
            <a:r>
              <a:rPr lang="en-GB" sz="2400" b="1" dirty="0">
                <a:solidFill>
                  <a:schemeClr val="accent3"/>
                </a:solidFill>
              </a:rPr>
              <a:t>Geography:</a:t>
            </a:r>
            <a:r>
              <a:rPr lang="en-GB" sz="2400" b="1" dirty="0"/>
              <a:t> </a:t>
            </a:r>
            <a:r>
              <a:rPr lang="en-GB" sz="2400" dirty="0"/>
              <a:t>Magical Mapping</a:t>
            </a:r>
            <a:endParaRPr lang="en-GB" sz="2400" b="0" i="0" u="none" strike="noStrike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9A3AA-22D6-D391-59E2-A7F60CDF7CBB}"/>
              </a:ext>
            </a:extLst>
          </p:cNvPr>
          <p:cNvSpPr txBox="1"/>
          <p:nvPr/>
        </p:nvSpPr>
        <p:spPr>
          <a:xfrm>
            <a:off x="9155846" y="6079813"/>
            <a:ext cx="265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</a:t>
            </a:r>
            <a:r>
              <a:rPr lang="en-GB" dirty="0">
                <a:solidFill>
                  <a:srgbClr val="0070C0"/>
                </a:solidFill>
              </a:rPr>
              <a:t>Blue</a:t>
            </a:r>
            <a:r>
              <a:rPr lang="en-GB" dirty="0"/>
              <a:t> = Taught by Mr Low</a:t>
            </a:r>
          </a:p>
        </p:txBody>
      </p:sp>
    </p:spTree>
    <p:extLst>
      <p:ext uri="{BB962C8B-B14F-4D97-AF65-F5344CB8AC3E}">
        <p14:creationId xmlns:p14="http://schemas.microsoft.com/office/powerpoint/2010/main" val="7916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2473-3532-4EC5-3E42-54086F26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291052"/>
            <a:ext cx="9196928" cy="1060704"/>
          </a:xfrm>
        </p:spPr>
        <p:txBody>
          <a:bodyPr/>
          <a:lstStyle/>
          <a:p>
            <a:r>
              <a:rPr lang="en-GB" dirty="0"/>
              <a:t>Homework &amp; Reading at 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D3ADB-3985-E6C8-BFC1-ECFCA6328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16" y="1351756"/>
            <a:ext cx="4445899" cy="501938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0A1-7A11-F3C0-CC57-6CB1DF8D3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062843"/>
            <a:ext cx="4446642" cy="4163788"/>
          </a:xfrm>
        </p:spPr>
        <p:txBody>
          <a:bodyPr>
            <a:normAutofit/>
          </a:bodyPr>
          <a:lstStyle/>
          <a:p>
            <a:r>
              <a:rPr lang="en-GB" sz="2800" b="0" i="0" u="none" strike="noStrike" dirty="0">
                <a:solidFill>
                  <a:schemeClr val="tx1"/>
                </a:solidFill>
                <a:effectLst/>
              </a:rPr>
              <a:t>Homework will be given out on a </a:t>
            </a:r>
            <a:r>
              <a:rPr lang="en-GB" sz="2800" b="1" u="none" strike="noStrike" dirty="0">
                <a:solidFill>
                  <a:schemeClr val="tx1"/>
                </a:solidFill>
                <a:effectLst/>
              </a:rPr>
              <a:t>Friday</a:t>
            </a:r>
            <a:r>
              <a:rPr lang="en-GB" sz="2800" b="0" i="0" u="none" strike="noStrike" dirty="0">
                <a:solidFill>
                  <a:schemeClr val="tx1"/>
                </a:solidFill>
                <a:effectLst/>
              </a:rPr>
              <a:t> in their orange homework books and is to be returned on a </a:t>
            </a:r>
            <a:r>
              <a:rPr lang="en-GB" sz="2800" b="1" u="none" strike="noStrike" dirty="0">
                <a:solidFill>
                  <a:schemeClr val="tx1"/>
                </a:solidFill>
                <a:effectLst/>
              </a:rPr>
              <a:t>Wednesday</a:t>
            </a:r>
            <a:r>
              <a:rPr lang="en-GB" sz="2800" b="0" i="0" u="none" strike="noStrike" dirty="0">
                <a:solidFill>
                  <a:schemeClr val="tx1"/>
                </a:solidFill>
                <a:effectLst/>
              </a:rPr>
              <a:t>. </a:t>
            </a:r>
          </a:p>
          <a:p>
            <a:r>
              <a:rPr lang="en-GB" sz="2800" b="0" i="0" u="none" strike="noStrike" dirty="0">
                <a:solidFill>
                  <a:schemeClr val="tx1"/>
                </a:solidFill>
                <a:effectLst/>
              </a:rPr>
              <a:t>There will be Maths and English homework sheets each week. 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DE87D-AD8A-FB1E-00D0-C8B85E90B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9311" y="1365366"/>
            <a:ext cx="4467794" cy="501938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dirty="0"/>
              <a:t>Reading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3A564-015F-9F0F-5A71-2EC85D5FD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462" y="2062844"/>
            <a:ext cx="4446643" cy="4163787"/>
          </a:xfrm>
        </p:spPr>
        <p:txBody>
          <a:bodyPr>
            <a:normAutofit/>
          </a:bodyPr>
          <a:lstStyle/>
          <a:p>
            <a:r>
              <a:rPr lang="en-GB" sz="2800" dirty="0"/>
              <a:t>eBooks are changed on a </a:t>
            </a:r>
            <a:r>
              <a:rPr lang="en-GB" sz="2800" b="1" dirty="0"/>
              <a:t>Monday </a:t>
            </a:r>
            <a:r>
              <a:rPr lang="en-GB" sz="2800" dirty="0"/>
              <a:t>– new book and the previous week’s book.</a:t>
            </a:r>
          </a:p>
          <a:p>
            <a:r>
              <a:rPr lang="en-GB" sz="2800" dirty="0"/>
              <a:t>Reading books are changed on a </a:t>
            </a:r>
            <a:r>
              <a:rPr lang="en-GB" sz="2800" b="1" dirty="0"/>
              <a:t>Tuesday </a:t>
            </a:r>
            <a:r>
              <a:rPr lang="en-GB" sz="2800" dirty="0"/>
              <a:t>– they will have 2 books each week.</a:t>
            </a:r>
          </a:p>
          <a:p>
            <a:r>
              <a:rPr lang="en-GB" sz="2800" dirty="0"/>
              <a:t>Please record reading in the reading record.</a:t>
            </a:r>
          </a:p>
        </p:txBody>
      </p:sp>
      <p:pic>
        <p:nvPicPr>
          <p:cNvPr id="4098" name="Picture 2" descr="Big Cat Reading eBooks &amp; Worksheets for Kids | Collins UK">
            <a:extLst>
              <a:ext uri="{FF2B5EF4-FFF2-40B4-BE49-F238E27FC236}">
                <a16:creationId xmlns:a16="http://schemas.microsoft.com/office/drawing/2014/main" id="{349E02A7-5BBA-FD54-31FA-8FBFBDA6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33" y="189186"/>
            <a:ext cx="2468377" cy="154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e 20 books Brits lie about reading the most, from War and Peace to 1984 |  The Independent | The Independent">
            <a:extLst>
              <a:ext uri="{FF2B5EF4-FFF2-40B4-BE49-F238E27FC236}">
                <a16:creationId xmlns:a16="http://schemas.microsoft.com/office/drawing/2014/main" id="{9C745FA2-BC68-C688-4DA0-E314371B7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-1456" r="34980" b="1016"/>
          <a:stretch/>
        </p:blipFill>
        <p:spPr bwMode="auto">
          <a:xfrm>
            <a:off x="10552979" y="2097377"/>
            <a:ext cx="2192898" cy="26540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EC7-8C8F-4C7C-061C-4FDFE294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3" y="293637"/>
            <a:ext cx="9076329" cy="1064277"/>
          </a:xfrm>
        </p:spPr>
        <p:txBody>
          <a:bodyPr/>
          <a:lstStyle/>
          <a:p>
            <a:r>
              <a:rPr lang="en-GB" dirty="0"/>
              <a:t>SATs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630D8-0EE7-A4DC-1AF8-E6E5E538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1357915"/>
            <a:ext cx="9076329" cy="4540498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In summer term of year 2, we will have SATs – these are nationwide tests to see where children are up to at the end of KS1.</a:t>
            </a:r>
          </a:p>
          <a:p>
            <a:endParaRPr lang="en-GB" sz="2800" dirty="0"/>
          </a:p>
          <a:p>
            <a:r>
              <a:rPr lang="en-GB" sz="2800" b="1" dirty="0"/>
              <a:t>Writing </a:t>
            </a:r>
            <a:r>
              <a:rPr lang="en-GB" sz="2800" dirty="0"/>
              <a:t>– this is teacher assessed across the whole year.</a:t>
            </a:r>
          </a:p>
          <a:p>
            <a:r>
              <a:rPr lang="en-GB" sz="2800" b="1" dirty="0"/>
              <a:t>Reading </a:t>
            </a:r>
            <a:r>
              <a:rPr lang="en-GB" sz="2800" dirty="0"/>
              <a:t>–children will sit 2 papers and reading will also be teacher assessed across the year.</a:t>
            </a:r>
          </a:p>
          <a:p>
            <a:r>
              <a:rPr lang="en-GB" sz="2800" b="1" dirty="0"/>
              <a:t>Maths </a:t>
            </a:r>
            <a:r>
              <a:rPr lang="en-GB" sz="2800" dirty="0"/>
              <a:t>– children will sit 2 papers: Arithmetic and Reasoning. They will also be teacher assessed across the year.</a:t>
            </a:r>
          </a:p>
        </p:txBody>
      </p:sp>
    </p:spTree>
    <p:extLst>
      <p:ext uri="{BB962C8B-B14F-4D97-AF65-F5344CB8AC3E}">
        <p14:creationId xmlns:p14="http://schemas.microsoft.com/office/powerpoint/2010/main" val="39310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5C8D-D8D7-A952-79C0-A5AB909B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315939"/>
            <a:ext cx="9076329" cy="1064277"/>
          </a:xfrm>
        </p:spPr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4733A-BD57-6135-00FB-C6A52A85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5" y="1380216"/>
            <a:ext cx="5129255" cy="5477783"/>
          </a:xfrm>
        </p:spPr>
        <p:txBody>
          <a:bodyPr>
            <a:normAutofit/>
          </a:bodyPr>
          <a:lstStyle/>
          <a:p>
            <a:r>
              <a:rPr lang="en-GB" sz="2600" b="1" dirty="0"/>
              <a:t>ClassDojo: </a:t>
            </a:r>
            <a:r>
              <a:rPr lang="en-GB" sz="2600" dirty="0"/>
              <a:t>Children receive Dojo points for positive behaviour. </a:t>
            </a:r>
          </a:p>
          <a:p>
            <a:pPr lvl="2"/>
            <a:r>
              <a:rPr lang="en-GB" sz="2400" dirty="0"/>
              <a:t>Daily, weekly and yearly prizes for dojo points</a:t>
            </a:r>
            <a:r>
              <a:rPr lang="en-GB" sz="2400" b="1" dirty="0"/>
              <a:t>.</a:t>
            </a:r>
          </a:p>
          <a:p>
            <a:pPr lvl="2"/>
            <a:endParaRPr lang="en-GB" sz="2400" dirty="0"/>
          </a:p>
          <a:p>
            <a:r>
              <a:rPr lang="en-GB" sz="2600" b="1" dirty="0"/>
              <a:t>Superstar Learners: </a:t>
            </a:r>
            <a:r>
              <a:rPr lang="en-GB" sz="2600" dirty="0"/>
              <a:t>At the end of each lesson, I choose a child who has contributed, concentrated and worked hard during the lesson: this child receives 2 Dojo Points.</a:t>
            </a:r>
            <a:endParaRPr lang="en-GB" sz="2600" b="1" dirty="0"/>
          </a:p>
        </p:txBody>
      </p:sp>
      <p:pic>
        <p:nvPicPr>
          <p:cNvPr id="1026" name="Picture 2" descr="Class Dojo | Rawcliffe Bridge and Rawcliffe Primary Schools">
            <a:extLst>
              <a:ext uri="{FF2B5EF4-FFF2-40B4-BE49-F238E27FC236}">
                <a16:creationId xmlns:a16="http://schemas.microsoft.com/office/drawing/2014/main" id="{CCD7FA88-7461-98CC-3728-693FC23B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607" y="0"/>
            <a:ext cx="2349265" cy="18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0C7349-A6B5-0871-9169-0F83B11C0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90" y="2404059"/>
            <a:ext cx="4114799" cy="41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rakesh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589</Words>
  <Application>Microsoft Office PowerPoint</Application>
  <PresentationFormat>Widescreen</PresentationFormat>
  <Paragraphs>134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Goudy Old Style</vt:lpstr>
      <vt:lpstr>MarrakeshVTI</vt:lpstr>
      <vt:lpstr>Welcome to Year 2</vt:lpstr>
      <vt:lpstr>Information &amp; Notices</vt:lpstr>
      <vt:lpstr>Timetable</vt:lpstr>
      <vt:lpstr>What to bring to school?</vt:lpstr>
      <vt:lpstr>Uniform – please label all belongings</vt:lpstr>
      <vt:lpstr>What we are learning this half term:</vt:lpstr>
      <vt:lpstr>Homework &amp; Reading at Home</vt:lpstr>
      <vt:lpstr>SATs</vt:lpstr>
      <vt:lpstr>Behaviour</vt:lpstr>
      <vt:lpstr>Behaviour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</dc:title>
  <dc:creator>Lucy Colbourne</dc:creator>
  <cp:lastModifiedBy>Lucy Colbourne</cp:lastModifiedBy>
  <cp:revision>11</cp:revision>
  <dcterms:created xsi:type="dcterms:W3CDTF">2022-09-17T19:05:36Z</dcterms:created>
  <dcterms:modified xsi:type="dcterms:W3CDTF">2023-09-12T15:32:21Z</dcterms:modified>
</cp:coreProperties>
</file>