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70" r:id="rId7"/>
    <p:sldId id="259" r:id="rId8"/>
    <p:sldId id="260" r:id="rId9"/>
    <p:sldId id="267" r:id="rId10"/>
    <p:sldId id="268" r:id="rId11"/>
    <p:sldId id="261" r:id="rId12"/>
    <p:sldId id="269"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8589D03-4797-4291-AA8E-E845568A7441}"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40A5F4-AF99-4658-B213-9FB626339D7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6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89D03-4797-4291-AA8E-E845568A7441}"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40A5F4-AF99-4658-B213-9FB626339D7E}" type="slidenum">
              <a:rPr lang="en-GB" smtClean="0"/>
              <a:t>‹#›</a:t>
            </a:fld>
            <a:endParaRPr lang="en-GB"/>
          </a:p>
        </p:txBody>
      </p:sp>
    </p:spTree>
    <p:extLst>
      <p:ext uri="{BB962C8B-B14F-4D97-AF65-F5344CB8AC3E}">
        <p14:creationId xmlns:p14="http://schemas.microsoft.com/office/powerpoint/2010/main" val="49828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89D03-4797-4291-AA8E-E845568A7441}"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40A5F4-AF99-4658-B213-9FB626339D7E}"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93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89D03-4797-4291-AA8E-E845568A7441}"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40A5F4-AF99-4658-B213-9FB626339D7E}" type="slidenum">
              <a:rPr lang="en-GB" smtClean="0"/>
              <a:t>‹#›</a:t>
            </a:fld>
            <a:endParaRPr lang="en-GB"/>
          </a:p>
        </p:txBody>
      </p:sp>
    </p:spTree>
    <p:extLst>
      <p:ext uri="{BB962C8B-B14F-4D97-AF65-F5344CB8AC3E}">
        <p14:creationId xmlns:p14="http://schemas.microsoft.com/office/powerpoint/2010/main" val="6141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589D03-4797-4291-AA8E-E845568A7441}"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40A5F4-AF99-4658-B213-9FB626339D7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67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589D03-4797-4291-AA8E-E845568A7441}"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40A5F4-AF99-4658-B213-9FB626339D7E}" type="slidenum">
              <a:rPr lang="en-GB" smtClean="0"/>
              <a:t>‹#›</a:t>
            </a:fld>
            <a:endParaRPr lang="en-GB"/>
          </a:p>
        </p:txBody>
      </p:sp>
    </p:spTree>
    <p:extLst>
      <p:ext uri="{BB962C8B-B14F-4D97-AF65-F5344CB8AC3E}">
        <p14:creationId xmlns:p14="http://schemas.microsoft.com/office/powerpoint/2010/main" val="78430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589D03-4797-4291-AA8E-E845568A7441}" type="datetimeFigureOut">
              <a:rPr lang="en-GB" smtClean="0"/>
              <a:t>12/09/2023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40A5F4-AF99-4658-B213-9FB626339D7E}" type="slidenum">
              <a:rPr lang="en-GB" smtClean="0"/>
              <a:t>‹#›</a:t>
            </a:fld>
            <a:endParaRPr lang="en-GB"/>
          </a:p>
        </p:txBody>
      </p:sp>
    </p:spTree>
    <p:extLst>
      <p:ext uri="{BB962C8B-B14F-4D97-AF65-F5344CB8AC3E}">
        <p14:creationId xmlns:p14="http://schemas.microsoft.com/office/powerpoint/2010/main" val="304221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589D03-4797-4291-AA8E-E845568A7441}"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40A5F4-AF99-4658-B213-9FB626339D7E}" type="slidenum">
              <a:rPr lang="en-GB" smtClean="0"/>
              <a:t>‹#›</a:t>
            </a:fld>
            <a:endParaRPr lang="en-GB"/>
          </a:p>
        </p:txBody>
      </p:sp>
    </p:spTree>
    <p:extLst>
      <p:ext uri="{BB962C8B-B14F-4D97-AF65-F5344CB8AC3E}">
        <p14:creationId xmlns:p14="http://schemas.microsoft.com/office/powerpoint/2010/main" val="331304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89D03-4797-4291-AA8E-E845568A7441}"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40A5F4-AF99-4658-B213-9FB626339D7E}" type="slidenum">
              <a:rPr lang="en-GB" smtClean="0"/>
              <a:t>‹#›</a:t>
            </a:fld>
            <a:endParaRPr lang="en-GB"/>
          </a:p>
        </p:txBody>
      </p:sp>
    </p:spTree>
    <p:extLst>
      <p:ext uri="{BB962C8B-B14F-4D97-AF65-F5344CB8AC3E}">
        <p14:creationId xmlns:p14="http://schemas.microsoft.com/office/powerpoint/2010/main" val="15969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589D03-4797-4291-AA8E-E845568A7441}"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40A5F4-AF99-4658-B213-9FB626339D7E}" type="slidenum">
              <a:rPr lang="en-GB" smtClean="0"/>
              <a:t>‹#›</a:t>
            </a:fld>
            <a:endParaRPr lang="en-GB"/>
          </a:p>
        </p:txBody>
      </p:sp>
    </p:spTree>
    <p:extLst>
      <p:ext uri="{BB962C8B-B14F-4D97-AF65-F5344CB8AC3E}">
        <p14:creationId xmlns:p14="http://schemas.microsoft.com/office/powerpoint/2010/main" val="396691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589D03-4797-4291-AA8E-E845568A7441}"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40A5F4-AF99-4658-B213-9FB626339D7E}"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88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8589D03-4797-4291-AA8E-E845568A7441}" type="datetimeFigureOut">
              <a:rPr lang="en-GB" smtClean="0"/>
              <a:t>12/09/2023</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B40A5F4-AF99-4658-B213-9FB626339D7E}"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028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tjamesmanchester.co.uk/year-4.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CFF4-A14A-0DFB-A097-68A49631F3F1}"/>
              </a:ext>
            </a:extLst>
          </p:cNvPr>
          <p:cNvSpPr>
            <a:spLocks noGrp="1"/>
          </p:cNvSpPr>
          <p:nvPr>
            <p:ph type="ctrTitle"/>
          </p:nvPr>
        </p:nvSpPr>
        <p:spPr/>
        <p:txBody>
          <a:bodyPr/>
          <a:lstStyle/>
          <a:p>
            <a:r>
              <a:rPr lang="en-GB" dirty="0"/>
              <a:t>Meet the team</a:t>
            </a:r>
          </a:p>
        </p:txBody>
      </p:sp>
      <p:sp>
        <p:nvSpPr>
          <p:cNvPr id="3" name="Subtitle 2">
            <a:extLst>
              <a:ext uri="{FF2B5EF4-FFF2-40B4-BE49-F238E27FC236}">
                <a16:creationId xmlns:a16="http://schemas.microsoft.com/office/drawing/2014/main" id="{6C803611-57FF-6AFA-7571-4C89326CDF4F}"/>
              </a:ext>
            </a:extLst>
          </p:cNvPr>
          <p:cNvSpPr>
            <a:spLocks noGrp="1"/>
          </p:cNvSpPr>
          <p:nvPr>
            <p:ph type="subTitle" idx="1"/>
          </p:nvPr>
        </p:nvSpPr>
        <p:spPr/>
        <p:txBody>
          <a:bodyPr/>
          <a:lstStyle/>
          <a:p>
            <a:r>
              <a:rPr lang="en-GB" dirty="0"/>
              <a:t>Mr Roberts</a:t>
            </a:r>
          </a:p>
          <a:p>
            <a:r>
              <a:rPr lang="en-GB" dirty="0"/>
              <a:t>Mrs Melia</a:t>
            </a:r>
          </a:p>
        </p:txBody>
      </p:sp>
    </p:spTree>
    <p:extLst>
      <p:ext uri="{BB962C8B-B14F-4D97-AF65-F5344CB8AC3E}">
        <p14:creationId xmlns:p14="http://schemas.microsoft.com/office/powerpoint/2010/main" val="28949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 and Sanctions</a:t>
            </a:r>
          </a:p>
        </p:txBody>
      </p:sp>
      <p:sp>
        <p:nvSpPr>
          <p:cNvPr id="3" name="Content Placeholder 2"/>
          <p:cNvSpPr>
            <a:spLocks noGrp="1"/>
          </p:cNvSpPr>
          <p:nvPr>
            <p:ph idx="1"/>
          </p:nvPr>
        </p:nvSpPr>
        <p:spPr/>
        <p:txBody>
          <a:bodyPr>
            <a:normAutofit fontScale="77500" lnSpcReduction="20000"/>
          </a:bodyPr>
          <a:lstStyle/>
          <a:p>
            <a:r>
              <a:rPr lang="en-GB" dirty="0"/>
              <a:t>Sanctions </a:t>
            </a:r>
          </a:p>
          <a:p>
            <a:r>
              <a:rPr lang="en-GB" dirty="0"/>
              <a:t>In school we also have a green card, yellow card, red card behaviour system.</a:t>
            </a:r>
          </a:p>
          <a:p>
            <a:r>
              <a:rPr lang="en-GB" dirty="0"/>
              <a:t>All children begin on the green card.</a:t>
            </a:r>
          </a:p>
          <a:p>
            <a:r>
              <a:rPr lang="en-GB" dirty="0"/>
              <a:t>Level 1 – Verbal warning and informing of consequence.</a:t>
            </a:r>
          </a:p>
          <a:p>
            <a:r>
              <a:rPr lang="en-GB" dirty="0"/>
              <a:t>Level 2 – Yellow card, children complete a ‘Learning from Mistakes’ sheet at the start of lunchtime/break time and therefore miss part of their playtime. These are kept by the class teacher to monitor behaviour.</a:t>
            </a:r>
          </a:p>
          <a:p>
            <a:pPr fontAlgn="base"/>
            <a:r>
              <a:rPr lang="en-GB" dirty="0"/>
              <a:t>Level 3 – Red card, children spend up to 20 minutes in Key Stage Partner class.</a:t>
            </a:r>
          </a:p>
          <a:p>
            <a:pPr fontAlgn="base"/>
            <a:r>
              <a:rPr lang="en-GB" dirty="0"/>
              <a:t>Children complete a ‘Learning from Mistakes’ sheet at the start of lunchtime/break time and therefore miss part of their playtime. This sheet is shared with SLT by child and kept by SLT to monitor behaviour. Parents are fully informed of red card behaviours and incidents that have taken place during the school day. </a:t>
            </a:r>
          </a:p>
          <a:p>
            <a:pPr fontAlgn="base"/>
            <a:r>
              <a:rPr lang="en-GB" dirty="0"/>
              <a:t>Level 4 - Children will be placed on an Individual Behaviour Plan tailored to the individual child that will be monitored by SLT. Parents are fully informed and Individual Behaviour Plans are shared with them. </a:t>
            </a:r>
          </a:p>
          <a:p>
            <a:pPr fontAlgn="base"/>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8038011" y="585215"/>
            <a:ext cx="2706189" cy="2706189"/>
          </a:xfrm>
          <a:prstGeom prst="rect">
            <a:avLst/>
          </a:prstGeom>
        </p:spPr>
      </p:pic>
    </p:spTree>
    <p:extLst>
      <p:ext uri="{BB962C8B-B14F-4D97-AF65-F5344CB8AC3E}">
        <p14:creationId xmlns:p14="http://schemas.microsoft.com/office/powerpoint/2010/main" val="2555047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5F51-2FA4-1E3F-3C5E-0EB5F1D668E9}"/>
              </a:ext>
            </a:extLst>
          </p:cNvPr>
          <p:cNvSpPr>
            <a:spLocks noGrp="1"/>
          </p:cNvSpPr>
          <p:nvPr>
            <p:ph type="title"/>
          </p:nvPr>
        </p:nvSpPr>
        <p:spPr/>
        <p:txBody>
          <a:bodyPr/>
          <a:lstStyle/>
          <a:p>
            <a:r>
              <a:rPr lang="en-GB" dirty="0"/>
              <a:t>Multiplication tables test</a:t>
            </a:r>
          </a:p>
        </p:txBody>
      </p:sp>
      <p:sp>
        <p:nvSpPr>
          <p:cNvPr id="3" name="Content Placeholder 2">
            <a:extLst>
              <a:ext uri="{FF2B5EF4-FFF2-40B4-BE49-F238E27FC236}">
                <a16:creationId xmlns:a16="http://schemas.microsoft.com/office/drawing/2014/main" id="{74FFFB9A-9F88-5399-391F-86F63ED8E802}"/>
              </a:ext>
            </a:extLst>
          </p:cNvPr>
          <p:cNvSpPr>
            <a:spLocks noGrp="1"/>
          </p:cNvSpPr>
          <p:nvPr>
            <p:ph idx="1"/>
          </p:nvPr>
        </p:nvSpPr>
        <p:spPr/>
        <p:txBody>
          <a:bodyPr/>
          <a:lstStyle/>
          <a:p>
            <a:r>
              <a:rPr lang="en-GB" dirty="0"/>
              <a:t>The multiplication tables check (MTC) is statutory assessment for all year 4 pupils in England. Schools should administer the multiplication tables check within the 2-week period from </a:t>
            </a:r>
            <a:r>
              <a:rPr lang="en-GB" u="sng" dirty="0"/>
              <a:t>Monday 3</a:t>
            </a:r>
            <a:r>
              <a:rPr lang="en-GB" u="sng" baseline="30000" dirty="0"/>
              <a:t>rd</a:t>
            </a:r>
            <a:r>
              <a:rPr lang="en-GB" u="sng" dirty="0"/>
              <a:t> June 2023</a:t>
            </a:r>
            <a:r>
              <a:rPr lang="en-GB" dirty="0"/>
              <a:t>.</a:t>
            </a:r>
          </a:p>
          <a:p>
            <a:r>
              <a:rPr lang="en-GB" dirty="0"/>
              <a:t>The check is to test if children can fluently recall their times tables up to 12 x 12, which is important for fully accessing many areas of the maths curriculum in upper key stage 2 (Years 5 and 6).</a:t>
            </a:r>
          </a:p>
          <a:p>
            <a:r>
              <a:rPr lang="en-GB" dirty="0"/>
              <a:t>Children will have 6 seconds to answer each question in a series of 25. Each question will be worth one mark and be presented to the child in this format: n1 x n2 = ____</a:t>
            </a:r>
          </a:p>
          <a:p>
            <a:r>
              <a:rPr lang="en-GB" dirty="0"/>
              <a:t>Children will be given the regular opportunity to practise answering questions in this format before the official check begins.</a:t>
            </a:r>
          </a:p>
          <a:p>
            <a:endParaRPr lang="en-GB" dirty="0"/>
          </a:p>
        </p:txBody>
      </p:sp>
    </p:spTree>
    <p:extLst>
      <p:ext uri="{BB962C8B-B14F-4D97-AF65-F5344CB8AC3E}">
        <p14:creationId xmlns:p14="http://schemas.microsoft.com/office/powerpoint/2010/main" val="3263100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Diary dates</a:t>
            </a:r>
          </a:p>
        </p:txBody>
      </p:sp>
      <p:sp>
        <p:nvSpPr>
          <p:cNvPr id="3" name="Content Placeholder 2"/>
          <p:cNvSpPr>
            <a:spLocks noGrp="1"/>
          </p:cNvSpPr>
          <p:nvPr>
            <p:ph idx="1"/>
          </p:nvPr>
        </p:nvSpPr>
        <p:spPr/>
        <p:txBody>
          <a:bodyPr/>
          <a:lstStyle/>
          <a:p>
            <a:r>
              <a:rPr lang="en-GB" u="sng" dirty="0"/>
              <a:t>10</a:t>
            </a:r>
            <a:r>
              <a:rPr lang="en-GB" u="sng" baseline="30000" dirty="0"/>
              <a:t>th</a:t>
            </a:r>
            <a:r>
              <a:rPr lang="en-GB" u="sng" dirty="0"/>
              <a:t> October </a:t>
            </a:r>
            <a:r>
              <a:rPr lang="en-GB" u="sng" dirty="0" smtClean="0"/>
              <a:t>2023</a:t>
            </a:r>
            <a:r>
              <a:rPr lang="en-GB" dirty="0" smtClean="0"/>
              <a:t> </a:t>
            </a:r>
            <a:r>
              <a:rPr lang="en-GB" dirty="0"/>
              <a:t>– singing concert at MGS, children will perform alongside other Year 4 classes in Manchester.</a:t>
            </a:r>
          </a:p>
          <a:p>
            <a:endParaRPr lang="en-GB" dirty="0"/>
          </a:p>
          <a:p>
            <a:r>
              <a:rPr lang="en-GB" u="sng" dirty="0"/>
              <a:t>3</a:t>
            </a:r>
            <a:r>
              <a:rPr lang="en-GB" u="sng" baseline="30000" dirty="0"/>
              <a:t>rd</a:t>
            </a:r>
            <a:r>
              <a:rPr lang="en-GB" u="sng" dirty="0"/>
              <a:t> – 16</a:t>
            </a:r>
            <a:r>
              <a:rPr lang="en-GB" u="sng" baseline="30000" dirty="0"/>
              <a:t>th</a:t>
            </a:r>
            <a:r>
              <a:rPr lang="en-GB" u="sng" dirty="0"/>
              <a:t> June </a:t>
            </a:r>
            <a:r>
              <a:rPr lang="en-GB" u="sng" dirty="0" smtClean="0"/>
              <a:t>2023</a:t>
            </a:r>
            <a:r>
              <a:rPr lang="en-GB" dirty="0" smtClean="0"/>
              <a:t> – </a:t>
            </a:r>
            <a:r>
              <a:rPr lang="en-GB" dirty="0"/>
              <a:t>Children will be taking a nationwide multiplication test testing their knowledge of multiplications up to 12 x 12.</a:t>
            </a:r>
          </a:p>
          <a:p>
            <a:endParaRPr lang="en-GB" dirty="0"/>
          </a:p>
        </p:txBody>
      </p:sp>
    </p:spTree>
    <p:extLst>
      <p:ext uri="{BB962C8B-B14F-4D97-AF65-F5344CB8AC3E}">
        <p14:creationId xmlns:p14="http://schemas.microsoft.com/office/powerpoint/2010/main" val="3887510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6EE7-0D7B-0B25-9B16-D560B8CF213A}"/>
              </a:ext>
            </a:extLst>
          </p:cNvPr>
          <p:cNvSpPr>
            <a:spLocks noGrp="1"/>
          </p:cNvSpPr>
          <p:nvPr>
            <p:ph type="title"/>
          </p:nvPr>
        </p:nvSpPr>
        <p:spPr/>
        <p:txBody>
          <a:bodyPr/>
          <a:lstStyle/>
          <a:p>
            <a:r>
              <a:rPr lang="en-GB" dirty="0"/>
              <a:t>website</a:t>
            </a:r>
          </a:p>
        </p:txBody>
      </p:sp>
      <p:sp>
        <p:nvSpPr>
          <p:cNvPr id="3" name="Content Placeholder 2">
            <a:extLst>
              <a:ext uri="{FF2B5EF4-FFF2-40B4-BE49-F238E27FC236}">
                <a16:creationId xmlns:a16="http://schemas.microsoft.com/office/drawing/2014/main" id="{01C36E4B-550E-CE35-E283-3E3BA434173F}"/>
              </a:ext>
            </a:extLst>
          </p:cNvPr>
          <p:cNvSpPr>
            <a:spLocks noGrp="1"/>
          </p:cNvSpPr>
          <p:nvPr>
            <p:ph idx="1"/>
          </p:nvPr>
        </p:nvSpPr>
        <p:spPr>
          <a:xfrm>
            <a:off x="1024128" y="2084832"/>
            <a:ext cx="3392072" cy="4023360"/>
          </a:xfrm>
        </p:spPr>
        <p:txBody>
          <a:bodyPr/>
          <a:lstStyle/>
          <a:p>
            <a:r>
              <a:rPr lang="en-GB" dirty="0"/>
              <a:t>In addition to this evening, there will be all of this information available on the Year 4 page of the school website. This website will be updated regularly – at least every half term with all the information necessary.</a:t>
            </a:r>
          </a:p>
          <a:p>
            <a:endParaRPr lang="en-GB" dirty="0"/>
          </a:p>
          <a:p>
            <a:r>
              <a:rPr lang="en-GB" dirty="0">
                <a:hlinkClick r:id="rId2"/>
              </a:rPr>
              <a:t>http://www.stjamesmanchester.co.uk/year-4.html</a:t>
            </a:r>
            <a:r>
              <a:rPr lang="en-GB" dirty="0"/>
              <a:t> </a:t>
            </a:r>
          </a:p>
        </p:txBody>
      </p:sp>
      <p:pic>
        <p:nvPicPr>
          <p:cNvPr id="4" name="Picture 3"/>
          <p:cNvPicPr>
            <a:picLocks noChangeAspect="1"/>
          </p:cNvPicPr>
          <p:nvPr/>
        </p:nvPicPr>
        <p:blipFill rotWithShape="1">
          <a:blip r:embed="rId3"/>
          <a:srcRect l="13056" t="13591" r="14088" b="5555"/>
          <a:stretch/>
        </p:blipFill>
        <p:spPr>
          <a:xfrm>
            <a:off x="4416200" y="2084832"/>
            <a:ext cx="6328000" cy="3950208"/>
          </a:xfrm>
          <a:prstGeom prst="rect">
            <a:avLst/>
          </a:prstGeom>
        </p:spPr>
      </p:pic>
    </p:spTree>
    <p:extLst>
      <p:ext uri="{BB962C8B-B14F-4D97-AF65-F5344CB8AC3E}">
        <p14:creationId xmlns:p14="http://schemas.microsoft.com/office/powerpoint/2010/main" val="121331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7F37-22BB-83DD-0494-4228C873BF14}"/>
              </a:ext>
            </a:extLst>
          </p:cNvPr>
          <p:cNvSpPr>
            <a:spLocks noGrp="1"/>
          </p:cNvSpPr>
          <p:nvPr>
            <p:ph type="title"/>
          </p:nvPr>
        </p:nvSpPr>
        <p:spPr/>
        <p:txBody>
          <a:bodyPr/>
          <a:lstStyle/>
          <a:p>
            <a:r>
              <a:rPr lang="en-GB" dirty="0"/>
              <a:t>Any questions</a:t>
            </a:r>
          </a:p>
        </p:txBody>
      </p:sp>
      <p:sp>
        <p:nvSpPr>
          <p:cNvPr id="3" name="Content Placeholder 2">
            <a:extLst>
              <a:ext uri="{FF2B5EF4-FFF2-40B4-BE49-F238E27FC236}">
                <a16:creationId xmlns:a16="http://schemas.microsoft.com/office/drawing/2014/main" id="{EC498C43-446D-4C9A-74AD-4640F49FD40F}"/>
              </a:ext>
            </a:extLst>
          </p:cNvPr>
          <p:cNvSpPr>
            <a:spLocks noGrp="1"/>
          </p:cNvSpPr>
          <p:nvPr>
            <p:ph idx="1"/>
          </p:nvPr>
        </p:nvSpPr>
        <p:spPr/>
        <p:txBody>
          <a:bodyPr/>
          <a:lstStyle/>
          <a:p>
            <a:r>
              <a:rPr lang="en-GB" dirty="0"/>
              <a:t>Please feel free to ask any questions I will answer as best I can.</a:t>
            </a:r>
          </a:p>
        </p:txBody>
      </p:sp>
    </p:spTree>
    <p:extLst>
      <p:ext uri="{BB962C8B-B14F-4D97-AF65-F5344CB8AC3E}">
        <p14:creationId xmlns:p14="http://schemas.microsoft.com/office/powerpoint/2010/main" val="226241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909BCB-AF7A-D16B-E980-53D77A9A653A}"/>
              </a:ext>
            </a:extLst>
          </p:cNvPr>
          <p:cNvPicPr>
            <a:picLocks noChangeAspect="1"/>
          </p:cNvPicPr>
          <p:nvPr/>
        </p:nvPicPr>
        <p:blipFill>
          <a:blip r:embed="rId2"/>
          <a:stretch>
            <a:fillRect/>
          </a:stretch>
        </p:blipFill>
        <p:spPr>
          <a:xfrm>
            <a:off x="0" y="0"/>
            <a:ext cx="12192000" cy="6895376"/>
          </a:xfrm>
          <a:prstGeom prst="rect">
            <a:avLst/>
          </a:prstGeom>
        </p:spPr>
      </p:pic>
    </p:spTree>
    <p:extLst>
      <p:ext uri="{BB962C8B-B14F-4D97-AF65-F5344CB8AC3E}">
        <p14:creationId xmlns:p14="http://schemas.microsoft.com/office/powerpoint/2010/main" val="429228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C7E-501B-301E-FE9F-09EACC972B97}"/>
              </a:ext>
            </a:extLst>
          </p:cNvPr>
          <p:cNvSpPr>
            <a:spLocks noGrp="1"/>
          </p:cNvSpPr>
          <p:nvPr>
            <p:ph type="title"/>
          </p:nvPr>
        </p:nvSpPr>
        <p:spPr/>
        <p:txBody>
          <a:bodyPr/>
          <a:lstStyle/>
          <a:p>
            <a:r>
              <a:rPr lang="en-GB" dirty="0"/>
              <a:t>Swimming, pe and forest school </a:t>
            </a:r>
          </a:p>
        </p:txBody>
      </p:sp>
      <p:sp>
        <p:nvSpPr>
          <p:cNvPr id="3" name="Content Placeholder 2">
            <a:extLst>
              <a:ext uri="{FF2B5EF4-FFF2-40B4-BE49-F238E27FC236}">
                <a16:creationId xmlns:a16="http://schemas.microsoft.com/office/drawing/2014/main" id="{5EE83652-4D30-1654-BA81-5638053EF233}"/>
              </a:ext>
            </a:extLst>
          </p:cNvPr>
          <p:cNvSpPr>
            <a:spLocks noGrp="1"/>
          </p:cNvSpPr>
          <p:nvPr>
            <p:ph idx="1"/>
          </p:nvPr>
        </p:nvSpPr>
        <p:spPr/>
        <p:txBody>
          <a:bodyPr numCol="3">
            <a:normAutofit/>
          </a:bodyPr>
          <a:lstStyle/>
          <a:p>
            <a:pPr algn="ctr"/>
            <a:r>
              <a:rPr lang="en-GB" dirty="0"/>
              <a:t>Swimming</a:t>
            </a:r>
          </a:p>
          <a:p>
            <a:r>
              <a:rPr lang="en-GB" dirty="0"/>
              <a:t>Children have swimming on a </a:t>
            </a:r>
            <a:r>
              <a:rPr lang="en-GB" u="sng" dirty="0"/>
              <a:t>Tuesday</a:t>
            </a:r>
            <a:r>
              <a:rPr lang="en-GB" dirty="0"/>
              <a:t> morning which they are taken to by myself and Mrs Melia. You should have received a letter about this, a copy of it is available on the Year 4 webpage. Please make sure children bring the correct swim kit every </a:t>
            </a:r>
            <a:r>
              <a:rPr lang="en-GB" u="sng" dirty="0"/>
              <a:t>Tuesday</a:t>
            </a:r>
            <a:r>
              <a:rPr lang="en-GB" dirty="0"/>
              <a:t>.</a:t>
            </a:r>
          </a:p>
          <a:p>
            <a:pPr algn="ctr"/>
            <a:r>
              <a:rPr lang="en-GB" dirty="0"/>
              <a:t>PE</a:t>
            </a:r>
          </a:p>
          <a:p>
            <a:r>
              <a:rPr lang="en-GB" dirty="0"/>
              <a:t>PE will take place on a </a:t>
            </a:r>
            <a:r>
              <a:rPr lang="en-GB" u="sng" dirty="0"/>
              <a:t>Wednesday</a:t>
            </a:r>
            <a:r>
              <a:rPr lang="en-GB" dirty="0"/>
              <a:t> afternoon and we will be learning </a:t>
            </a:r>
            <a:r>
              <a:rPr lang="en-GB" dirty="0" smtClean="0"/>
              <a:t>netball for the first half term </a:t>
            </a:r>
            <a:r>
              <a:rPr lang="en-GB" dirty="0"/>
              <a:t>in Year 4 with a focus on throwing and catching. Please make sure children bring their PE kit </a:t>
            </a:r>
            <a:r>
              <a:rPr lang="en-GB" dirty="0" smtClean="0"/>
              <a:t>in on </a:t>
            </a:r>
            <a:r>
              <a:rPr lang="en-GB" dirty="0"/>
              <a:t>a </a:t>
            </a:r>
            <a:r>
              <a:rPr lang="en-GB" u="sng" dirty="0"/>
              <a:t>Wednesday</a:t>
            </a:r>
            <a:r>
              <a:rPr lang="en-GB" dirty="0"/>
              <a:t> or earlier.</a:t>
            </a:r>
          </a:p>
          <a:p>
            <a:pPr marL="0" indent="0">
              <a:buNone/>
            </a:pPr>
            <a:endParaRPr lang="en-GB" dirty="0"/>
          </a:p>
          <a:p>
            <a:pPr marL="0" indent="0" algn="ctr">
              <a:buNone/>
            </a:pPr>
            <a:r>
              <a:rPr lang="en-GB" dirty="0"/>
              <a:t>Forest School</a:t>
            </a:r>
          </a:p>
          <a:p>
            <a:r>
              <a:rPr lang="en-GB" dirty="0"/>
              <a:t>Children will also be taking part in forest school every </a:t>
            </a:r>
            <a:r>
              <a:rPr lang="en-GB" u="sng" dirty="0" smtClean="0"/>
              <a:t>Thursday</a:t>
            </a:r>
            <a:r>
              <a:rPr lang="en-GB" dirty="0" smtClean="0"/>
              <a:t> for one half term, </a:t>
            </a:r>
            <a:r>
              <a:rPr lang="en-GB" dirty="0"/>
              <a:t>either for the full morning or the full afternoon depending on which group they are in. They will need spare cloths and spare shoes as they will get muddy! </a:t>
            </a:r>
          </a:p>
        </p:txBody>
      </p:sp>
    </p:spTree>
    <p:extLst>
      <p:ext uri="{BB962C8B-B14F-4D97-AF65-F5344CB8AC3E}">
        <p14:creationId xmlns:p14="http://schemas.microsoft.com/office/powerpoint/2010/main" val="1036345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E4FF-2CD4-DEC9-A03F-54B4A9ACAE29}"/>
              </a:ext>
            </a:extLst>
          </p:cNvPr>
          <p:cNvSpPr>
            <a:spLocks noGrp="1"/>
          </p:cNvSpPr>
          <p:nvPr>
            <p:ph type="title"/>
          </p:nvPr>
        </p:nvSpPr>
        <p:spPr/>
        <p:txBody>
          <a:bodyPr/>
          <a:lstStyle/>
          <a:p>
            <a:r>
              <a:rPr lang="en-GB" dirty="0"/>
              <a:t>Reading: books and reading records</a:t>
            </a:r>
          </a:p>
        </p:txBody>
      </p:sp>
      <p:sp>
        <p:nvSpPr>
          <p:cNvPr id="3" name="Content Placeholder 2">
            <a:extLst>
              <a:ext uri="{FF2B5EF4-FFF2-40B4-BE49-F238E27FC236}">
                <a16:creationId xmlns:a16="http://schemas.microsoft.com/office/drawing/2014/main" id="{79DB3ACA-CE8F-9F4F-F7E0-3FF2BFB8B153}"/>
              </a:ext>
            </a:extLst>
          </p:cNvPr>
          <p:cNvSpPr>
            <a:spLocks noGrp="1"/>
          </p:cNvSpPr>
          <p:nvPr>
            <p:ph idx="1"/>
          </p:nvPr>
        </p:nvSpPr>
        <p:spPr>
          <a:xfrm>
            <a:off x="1024129" y="2286000"/>
            <a:ext cx="6857128" cy="4023360"/>
          </a:xfrm>
        </p:spPr>
        <p:txBody>
          <a:bodyPr/>
          <a:lstStyle/>
          <a:p>
            <a:r>
              <a:rPr lang="en-GB" dirty="0"/>
              <a:t>Children have all been give a reading record to keep track of their reading and we encourage them to read, even for a little while, every night.</a:t>
            </a:r>
          </a:p>
          <a:p>
            <a:endParaRPr lang="en-GB" dirty="0"/>
          </a:p>
          <a:p>
            <a:r>
              <a:rPr lang="en-GB" dirty="0"/>
              <a:t>Children will get a dojo for every day that they read at home and get their records signed off. </a:t>
            </a:r>
          </a:p>
          <a:p>
            <a:endParaRPr lang="en-GB" dirty="0"/>
          </a:p>
          <a:p>
            <a:r>
              <a:rPr lang="en-GB" dirty="0"/>
              <a:t>Additionally, every term we will check which children have been reading consistently and their names will be entered into a raffle to win a prize.</a:t>
            </a:r>
          </a:p>
        </p:txBody>
      </p:sp>
      <p:pic>
        <p:nvPicPr>
          <p:cNvPr id="1026" name="Picture 2" descr="Advancing Reader"/>
          <p:cNvPicPr>
            <a:picLocks noChangeAspect="1" noChangeArrowheads="1"/>
          </p:cNvPicPr>
          <p:nvPr/>
        </p:nvPicPr>
        <p:blipFill rotWithShape="1">
          <a:blip r:embed="rId2">
            <a:extLst>
              <a:ext uri="{28A0092B-C50C-407E-A947-70E740481C1C}">
                <a14:useLocalDpi xmlns:a14="http://schemas.microsoft.com/office/drawing/2010/main" val="0"/>
              </a:ext>
            </a:extLst>
          </a:blip>
          <a:srcRect l="26793" r="29451"/>
          <a:stretch/>
        </p:blipFill>
        <p:spPr bwMode="auto">
          <a:xfrm>
            <a:off x="7881257" y="2286000"/>
            <a:ext cx="3074126" cy="401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10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80A7-6663-62A7-5D0A-742572D8DB80}"/>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0788EF93-DD41-8A4C-7E6B-95DEBAA7D621}"/>
              </a:ext>
            </a:extLst>
          </p:cNvPr>
          <p:cNvSpPr>
            <a:spLocks noGrp="1"/>
          </p:cNvSpPr>
          <p:nvPr>
            <p:ph idx="1"/>
          </p:nvPr>
        </p:nvSpPr>
        <p:spPr/>
        <p:txBody>
          <a:bodyPr/>
          <a:lstStyle/>
          <a:p>
            <a:r>
              <a:rPr lang="en-GB" dirty="0"/>
              <a:t>Homework books will be given out on a </a:t>
            </a:r>
            <a:r>
              <a:rPr lang="en-GB" u="sng" dirty="0"/>
              <a:t>Friday</a:t>
            </a:r>
            <a:r>
              <a:rPr lang="en-GB" dirty="0"/>
              <a:t> and is expected to be completed and returned by the following </a:t>
            </a:r>
            <a:r>
              <a:rPr lang="en-GB" u="sng" dirty="0"/>
              <a:t>Wednesday</a:t>
            </a:r>
            <a:r>
              <a:rPr lang="en-GB" dirty="0"/>
              <a:t>.</a:t>
            </a:r>
          </a:p>
          <a:p>
            <a:r>
              <a:rPr lang="en-GB" dirty="0"/>
              <a:t>Each piece of homework will include: </a:t>
            </a:r>
          </a:p>
          <a:p>
            <a:pPr lvl="1"/>
            <a:r>
              <a:rPr lang="en-GB" sz="2200" dirty="0"/>
              <a:t>An English section, usually spellings that follow a rule that will be tested on a Friday.</a:t>
            </a:r>
          </a:p>
          <a:p>
            <a:pPr lvl="1"/>
            <a:r>
              <a:rPr lang="en-GB" sz="2200" dirty="0"/>
              <a:t>A reading section, usually a reminder to read every week and fill out reading records.</a:t>
            </a:r>
          </a:p>
          <a:p>
            <a:pPr lvl="1"/>
            <a:r>
              <a:rPr lang="en-GB" sz="2200" dirty="0"/>
              <a:t>A maths section, this can be times table practice or something related to the work we have been doing in class. </a:t>
            </a:r>
          </a:p>
          <a:p>
            <a:pPr lvl="1"/>
            <a:r>
              <a:rPr lang="en-GB" sz="2200" dirty="0"/>
              <a:t>In addition to this, children have been set up with a Mathletics and a Times Table Rockstars account which will have work assigned as homework every week.</a:t>
            </a:r>
          </a:p>
          <a:p>
            <a:pPr marL="0" indent="0">
              <a:buNone/>
            </a:pPr>
            <a:endParaRPr lang="en-GB" dirty="0"/>
          </a:p>
        </p:txBody>
      </p:sp>
    </p:spTree>
    <p:extLst>
      <p:ext uri="{BB962C8B-B14F-4D97-AF65-F5344CB8AC3E}">
        <p14:creationId xmlns:p14="http://schemas.microsoft.com/office/powerpoint/2010/main" val="1706640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74637-4717-AA84-8E2A-6853F8D41DF9}"/>
              </a:ext>
            </a:extLst>
          </p:cNvPr>
          <p:cNvPicPr>
            <a:picLocks noChangeAspect="1"/>
          </p:cNvPicPr>
          <p:nvPr/>
        </p:nvPicPr>
        <p:blipFill rotWithShape="1">
          <a:blip r:embed="rId2"/>
          <a:srcRect l="22266" r="23322" b="9873"/>
          <a:stretch/>
        </p:blipFill>
        <p:spPr>
          <a:xfrm>
            <a:off x="3412433" y="3415293"/>
            <a:ext cx="3958971" cy="3442707"/>
          </a:xfrm>
          <a:prstGeom prst="rect">
            <a:avLst/>
          </a:prstGeom>
        </p:spPr>
      </p:pic>
      <p:pic>
        <p:nvPicPr>
          <p:cNvPr id="4" name="Picture 3">
            <a:extLst>
              <a:ext uri="{FF2B5EF4-FFF2-40B4-BE49-F238E27FC236}">
                <a16:creationId xmlns:a16="http://schemas.microsoft.com/office/drawing/2014/main" id="{17A6E72D-BD8C-82C5-9701-68D02F9FE1F7}"/>
              </a:ext>
            </a:extLst>
          </p:cNvPr>
          <p:cNvPicPr>
            <a:picLocks noChangeAspect="1"/>
          </p:cNvPicPr>
          <p:nvPr/>
        </p:nvPicPr>
        <p:blipFill>
          <a:blip r:embed="rId3"/>
          <a:stretch>
            <a:fillRect/>
          </a:stretch>
        </p:blipFill>
        <p:spPr>
          <a:xfrm>
            <a:off x="2895239" y="0"/>
            <a:ext cx="3315952" cy="3449479"/>
          </a:xfrm>
          <a:prstGeom prst="rect">
            <a:avLst/>
          </a:prstGeom>
        </p:spPr>
      </p:pic>
      <p:pic>
        <p:nvPicPr>
          <p:cNvPr id="1026" name="Picture 2" descr="I am the Mummy Heb-Nefert by Eve Bunting | Goodreads">
            <a:extLst>
              <a:ext uri="{FF2B5EF4-FFF2-40B4-BE49-F238E27FC236}">
                <a16:creationId xmlns:a16="http://schemas.microsoft.com/office/drawing/2014/main" id="{A0DF504F-063C-3FC5-B4AF-B512C197C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5298" y="-5017"/>
            <a:ext cx="2566702" cy="3693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Scarab's Secret : Would, Nick, Balit, Christina: Amazon.co.uk: Books">
            <a:extLst>
              <a:ext uri="{FF2B5EF4-FFF2-40B4-BE49-F238E27FC236}">
                <a16:creationId xmlns:a16="http://schemas.microsoft.com/office/drawing/2014/main" id="{EA5B26D0-C10F-B55B-2AE6-3F980BC614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6480" y="3280886"/>
            <a:ext cx="3109659" cy="3566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8C291EE-3842-FC6E-3ADB-F6A92165A2C4}"/>
              </a:ext>
            </a:extLst>
          </p:cNvPr>
          <p:cNvPicPr>
            <a:picLocks noChangeAspect="1"/>
          </p:cNvPicPr>
          <p:nvPr/>
        </p:nvPicPr>
        <p:blipFill>
          <a:blip r:embed="rId6"/>
          <a:stretch>
            <a:fillRect/>
          </a:stretch>
        </p:blipFill>
        <p:spPr>
          <a:xfrm>
            <a:off x="24350" y="3419475"/>
            <a:ext cx="3810000" cy="3438525"/>
          </a:xfrm>
          <a:prstGeom prst="rect">
            <a:avLst/>
          </a:prstGeom>
        </p:spPr>
      </p:pic>
      <p:pic>
        <p:nvPicPr>
          <p:cNvPr id="1030" name="Picture 6" descr="The Day The Crayons Quit: Amazon.co.uk: Daywalt, Drew, Jeffers, Oliver:  9780007513765: Books">
            <a:extLst>
              <a:ext uri="{FF2B5EF4-FFF2-40B4-BE49-F238E27FC236}">
                <a16:creationId xmlns:a16="http://schemas.microsoft.com/office/drawing/2014/main" id="{F7B953C5-C78B-834F-ECDE-6B12E9032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1190" y="-1"/>
            <a:ext cx="3491609" cy="34916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cape from Pompeii - Balit, Christina: 9780805073249 - AbeBooks">
            <a:extLst>
              <a:ext uri="{FF2B5EF4-FFF2-40B4-BE49-F238E27FC236}">
                <a16:creationId xmlns:a16="http://schemas.microsoft.com/office/drawing/2014/main" id="{52B189DB-BE6F-8ED0-05C5-575C6D245E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0" y="0"/>
            <a:ext cx="2895238" cy="3438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F416573-037E-5C5A-BF34-E6B34778DAFE}"/>
              </a:ext>
            </a:extLst>
          </p:cNvPr>
          <p:cNvPicPr>
            <a:picLocks noChangeAspect="1"/>
          </p:cNvPicPr>
          <p:nvPr/>
        </p:nvPicPr>
        <p:blipFill rotWithShape="1">
          <a:blip r:embed="rId9"/>
          <a:srcRect b="10118"/>
          <a:stretch/>
        </p:blipFill>
        <p:spPr>
          <a:xfrm>
            <a:off x="6664960" y="3412377"/>
            <a:ext cx="2660459" cy="3445623"/>
          </a:xfrm>
          <a:prstGeom prst="rect">
            <a:avLst/>
          </a:prstGeom>
        </p:spPr>
      </p:pic>
    </p:spTree>
    <p:extLst>
      <p:ext uri="{BB962C8B-B14F-4D97-AF65-F5344CB8AC3E}">
        <p14:creationId xmlns:p14="http://schemas.microsoft.com/office/powerpoint/2010/main" val="1620538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825B3D4-41F0-B223-7548-DA102E406BA4}"/>
              </a:ext>
            </a:extLst>
          </p:cNvPr>
          <p:cNvPicPr>
            <a:picLocks noChangeAspect="1"/>
          </p:cNvPicPr>
          <p:nvPr/>
        </p:nvPicPr>
        <p:blipFill rotWithShape="1">
          <a:blip r:embed="rId2"/>
          <a:srcRect r="17084"/>
          <a:stretch/>
        </p:blipFill>
        <p:spPr>
          <a:xfrm>
            <a:off x="0" y="0"/>
            <a:ext cx="10109200" cy="6858000"/>
          </a:xfrm>
          <a:prstGeom prst="rect">
            <a:avLst/>
          </a:prstGeom>
        </p:spPr>
      </p:pic>
    </p:spTree>
    <p:extLst>
      <p:ext uri="{BB962C8B-B14F-4D97-AF65-F5344CB8AC3E}">
        <p14:creationId xmlns:p14="http://schemas.microsoft.com/office/powerpoint/2010/main" val="3213654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C59E-E38A-0CF6-7805-891F583DEF7F}"/>
              </a:ext>
            </a:extLst>
          </p:cNvPr>
          <p:cNvSpPr>
            <a:spLocks noGrp="1"/>
          </p:cNvSpPr>
          <p:nvPr>
            <p:ph type="title"/>
          </p:nvPr>
        </p:nvSpPr>
        <p:spPr/>
        <p:txBody>
          <a:bodyPr/>
          <a:lstStyle/>
          <a:p>
            <a:r>
              <a:rPr lang="en-GB" dirty="0"/>
              <a:t>Topics</a:t>
            </a:r>
          </a:p>
        </p:txBody>
      </p:sp>
      <p:pic>
        <p:nvPicPr>
          <p:cNvPr id="7" name="Picture 6">
            <a:extLst>
              <a:ext uri="{FF2B5EF4-FFF2-40B4-BE49-F238E27FC236}">
                <a16:creationId xmlns:a16="http://schemas.microsoft.com/office/drawing/2014/main" id="{7D06F561-B773-50EA-0B6F-907B60D92725}"/>
              </a:ext>
            </a:extLst>
          </p:cNvPr>
          <p:cNvPicPr>
            <a:picLocks noChangeAspect="1"/>
          </p:cNvPicPr>
          <p:nvPr/>
        </p:nvPicPr>
        <p:blipFill>
          <a:blip r:embed="rId2"/>
          <a:stretch>
            <a:fillRect/>
          </a:stretch>
        </p:blipFill>
        <p:spPr>
          <a:xfrm>
            <a:off x="316029" y="-1124"/>
            <a:ext cx="11559941" cy="6859124"/>
          </a:xfrm>
          <a:prstGeom prst="rect">
            <a:avLst/>
          </a:prstGeom>
        </p:spPr>
      </p:pic>
    </p:spTree>
    <p:extLst>
      <p:ext uri="{BB962C8B-B14F-4D97-AF65-F5344CB8AC3E}">
        <p14:creationId xmlns:p14="http://schemas.microsoft.com/office/powerpoint/2010/main" val="35208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 and Sanctions</a:t>
            </a:r>
          </a:p>
        </p:txBody>
      </p:sp>
      <p:sp>
        <p:nvSpPr>
          <p:cNvPr id="3" name="Content Placeholder 2"/>
          <p:cNvSpPr>
            <a:spLocks noGrp="1"/>
          </p:cNvSpPr>
          <p:nvPr>
            <p:ph idx="1"/>
          </p:nvPr>
        </p:nvSpPr>
        <p:spPr/>
        <p:txBody>
          <a:bodyPr>
            <a:normAutofit lnSpcReduction="10000"/>
          </a:bodyPr>
          <a:lstStyle/>
          <a:p>
            <a:r>
              <a:rPr lang="en-GB" dirty="0"/>
              <a:t>Rewards </a:t>
            </a:r>
          </a:p>
          <a:p>
            <a:r>
              <a:rPr lang="en-GB" dirty="0"/>
              <a:t>Marbles </a:t>
            </a:r>
          </a:p>
          <a:p>
            <a:pPr lvl="1"/>
            <a:r>
              <a:rPr lang="en-GB" dirty="0"/>
              <a:t>Children have both collaborative and individual rewards.</a:t>
            </a:r>
          </a:p>
          <a:p>
            <a:pPr lvl="1"/>
            <a:r>
              <a:rPr lang="en-GB" dirty="0"/>
              <a:t>As a class we have a marble jar which is emptied every Monday, the aim is to fill it back up by last lesson on a Friday. If they do so, they will get 15-30 minutes of golden time where lots of activities are available. This can be watching part of a film, having the opportunity to play with iPads, etc.</a:t>
            </a:r>
          </a:p>
          <a:p>
            <a:pPr lvl="1"/>
            <a:r>
              <a:rPr lang="en-GB" dirty="0"/>
              <a:t>They can earn marbles by behaving well as a class: coming in from break time in a quiet and sensible manner, keeping their classroom tidy, trying their best with their classwork, generally following our class rules we agreed in July. </a:t>
            </a:r>
          </a:p>
          <a:p>
            <a:pPr marL="128016" lvl="1" indent="0">
              <a:buNone/>
            </a:pPr>
            <a:r>
              <a:rPr lang="en-GB" sz="2200" dirty="0"/>
              <a:t>DOJOs</a:t>
            </a:r>
          </a:p>
          <a:p>
            <a:pPr lvl="1"/>
            <a:r>
              <a:rPr lang="en-GB" dirty="0"/>
              <a:t>Children also get rewards in the form of DOJOs where each student has their own DOJO monster and whoever has the most DOJOs at the end of the week can pick a prize from the prize pyramid. DOJOs are reset every Monday, but children can also earn badges from their milestone totals over their time in school such as 250, 500, 750 and 1000. </a:t>
            </a:r>
          </a:p>
        </p:txBody>
      </p:sp>
      <p:pic>
        <p:nvPicPr>
          <p:cNvPr id="4" name="Picture 3"/>
          <p:cNvPicPr>
            <a:picLocks noChangeAspect="1"/>
          </p:cNvPicPr>
          <p:nvPr/>
        </p:nvPicPr>
        <p:blipFill>
          <a:blip r:embed="rId2"/>
          <a:stretch>
            <a:fillRect/>
          </a:stretch>
        </p:blipFill>
        <p:spPr>
          <a:xfrm>
            <a:off x="7849470" y="852569"/>
            <a:ext cx="2894730" cy="964910"/>
          </a:xfrm>
          <a:prstGeom prst="rect">
            <a:avLst/>
          </a:prstGeom>
        </p:spPr>
      </p:pic>
    </p:spTree>
    <p:extLst>
      <p:ext uri="{BB962C8B-B14F-4D97-AF65-F5344CB8AC3E}">
        <p14:creationId xmlns:p14="http://schemas.microsoft.com/office/powerpoint/2010/main" val="27373801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4206</TotalTime>
  <Words>996</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Tw Cen MT</vt:lpstr>
      <vt:lpstr>Tw Cen MT Condensed</vt:lpstr>
      <vt:lpstr>Wingdings 3</vt:lpstr>
      <vt:lpstr>Integral</vt:lpstr>
      <vt:lpstr>Meet the team</vt:lpstr>
      <vt:lpstr>PowerPoint Presentation</vt:lpstr>
      <vt:lpstr>Swimming, pe and forest school </vt:lpstr>
      <vt:lpstr>Reading: books and reading records</vt:lpstr>
      <vt:lpstr>homework</vt:lpstr>
      <vt:lpstr>PowerPoint Presentation</vt:lpstr>
      <vt:lpstr>PowerPoint Presentation</vt:lpstr>
      <vt:lpstr>Topics</vt:lpstr>
      <vt:lpstr>Rewards and Sanctions</vt:lpstr>
      <vt:lpstr>Rewards and Sanctions</vt:lpstr>
      <vt:lpstr>Multiplication tables test</vt:lpstr>
      <vt:lpstr>Diary dates</vt:lpstr>
      <vt:lpstr>website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team</dc:title>
  <dc:creator>Nathan Roberts</dc:creator>
  <cp:lastModifiedBy>Nathan Roberts</cp:lastModifiedBy>
  <cp:revision>14</cp:revision>
  <dcterms:created xsi:type="dcterms:W3CDTF">2022-09-17T10:21:25Z</dcterms:created>
  <dcterms:modified xsi:type="dcterms:W3CDTF">2023-09-12T15:24:05Z</dcterms:modified>
</cp:coreProperties>
</file>